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7" r:id="rId7"/>
    <p:sldId id="259" r:id="rId8"/>
    <p:sldId id="264" r:id="rId9"/>
    <p:sldId id="265" r:id="rId10"/>
    <p:sldId id="266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1D35F-3F12-4A9F-80AD-D8D4EAD21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B16247-C0FD-4A4F-971C-510DBA5BE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208353-F90F-41A0-B874-55D13927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DF99E-BBFC-4387-808C-288FAB76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34BD98-A1A9-44DB-9201-FBC123BD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A93D8-3C7E-464C-88B0-DFF7730E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439568-570F-4ED4-918D-D270609AC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3A502-FFA2-464C-9103-DCD3068E7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01357-C7E2-4612-86C0-A1057B4D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604A5-F801-4631-A81C-E1C0D7B0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B371D2-B376-42BA-B869-B1378FBAD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D7E5EF-14E2-415B-88B1-ED83845D5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CB81C5-A3BB-4305-8533-2F244422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2AC1CA-8DA8-48FB-BE5B-B63A3621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D2B52D-C5BB-48A3-8D37-4764405B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C2AE1-845C-4029-A223-6A2FB615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04A983-31A0-411A-8F7A-341C8605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4624EC-45AC-41EA-A3DA-3B9E9170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6D1BD-CDB6-4327-B8F3-F44E3135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B73FF-FBEC-4E3C-AE9F-9C3C969B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F55E9-41A0-4A08-AE29-60267202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B07C89-C94C-4A3F-8ECB-76D58146E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31FBF4-B7C2-4435-BA99-94393D96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35BED-11A4-402F-948F-6C942E95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A5DAA-C1AF-47D6-B106-22D64A27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F2FE3-EABC-425C-985E-EF13648D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62A4DF-C756-4222-8847-999EE2341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BDC27-67FA-4869-A6BD-5C4339ADA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821145-6A02-4263-8AD8-B2D524D9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88327A-BA26-40C6-8377-F3677EFC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5F1A66-BB0A-4EB2-851D-DC13CB3E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6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9D5EA-2C94-4482-84CF-A8576238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0B2A6B-607F-45A4-89C1-9DEED8A2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561802-43F2-4968-B0D3-FD8DC717B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27114F-3774-45DB-89C2-FA082A3CB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CC9A5-D2FB-4065-86D8-998DD3BE3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83B0B6-B00F-4E7E-93CA-D773A47E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597EFA-625F-4E68-8326-6D16533C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87A23E-1F02-40D8-BB74-5E28E41C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B8CFB-07D8-4A64-9B5B-5892D8E2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8ECC46-9596-4665-8032-DFE02358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46B232-DD7C-4DAD-837D-F0922185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C51BC1-ECCA-49BD-9180-F6695C9D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4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2C6F01-6266-4EE7-9332-EEAC8FD5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72CE01-B20C-4352-B6D0-082D9637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2F5DE8-9B5E-4E58-A33D-63CFE5AF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8C8FB-0F46-49D8-81B1-7F4E4AA0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D7C4ED-E33D-45CB-A474-0054EFCF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C872EF-0305-4C42-9115-CD9A56C30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4B0B0A-2974-499B-A682-F0EE842C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280C2C-630D-4546-9ED2-476D2F4E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CCA8C7-D343-433F-B248-29CBD1D3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00FC0-D7B8-46C2-B24F-BE4463425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347349-C0D1-4DB4-B564-36478CB2A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4A1852-780C-470C-AC4B-EDF3E8EAF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F67F9A-F674-4641-A952-DBF1544B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05EB26-EA12-4D88-A6C9-DE932C9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B60831-3F33-4FC9-A09F-B591745E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5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2A094-E3EE-4713-AE83-06872256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F0474A-F8E8-4241-9C81-0ED4F2D39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59DB58-2599-475B-A59F-FA928787D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3D2BB-3E5E-4FF5-9154-E69ACBAB660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6ACE97-EE41-4154-9A8C-6E60B046A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78F02-5A26-4290-9D40-E7621B0C2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FF6A-D3B6-40EC-A562-DDBCD102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5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D32D2-5359-4904-AA48-BFA3883DB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5. Цитоскелет нервной клетки: МТ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8005DE-54E9-4FCC-81B6-D58C68451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307722-9583-45B0-8B36-119B3A2C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70" y="185309"/>
            <a:ext cx="2009460" cy="18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C3DDC-8834-4B0E-9429-A31325B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Белки, ассоциированные с микротрубочками.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9B1922C-2433-4012-844F-236C24B8B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48404" cy="41707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800" dirty="0">
                <a:latin typeface="Comic Sans MS" panose="030F0702030302020204" pitchFamily="66" charset="0"/>
              </a:rPr>
              <a:t>Тау-белок (тип 2):</a:t>
            </a:r>
          </a:p>
          <a:p>
            <a:endParaRPr lang="ru-RU" sz="2800" dirty="0">
              <a:latin typeface="Comic Sans MS" panose="030F0702030302020204" pitchFamily="66" charset="0"/>
            </a:endParaRPr>
          </a:p>
          <a:p>
            <a:r>
              <a:rPr lang="ru-RU" sz="2800" dirty="0">
                <a:latin typeface="Comic Sans MS" panose="030F0702030302020204" pitchFamily="66" charset="0"/>
              </a:rPr>
              <a:t>Связан с </a:t>
            </a:r>
            <a:r>
              <a:rPr lang="ru-RU" sz="2800" dirty="0" err="1">
                <a:latin typeface="Comic Sans MS" panose="030F0702030302020204" pitchFamily="66" charset="0"/>
              </a:rPr>
              <a:t>нейродегенеративными</a:t>
            </a:r>
            <a:r>
              <a:rPr lang="ru-RU" sz="2800" dirty="0">
                <a:latin typeface="Comic Sans MS" panose="030F0702030302020204" pitchFamily="66" charset="0"/>
              </a:rPr>
              <a:t> заболеваниями, особенно болезнью Альцгеймера.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Стабилизирует микротрубочки и облегчает связывание нервных клеток.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Аномальные агрегаты </a:t>
            </a:r>
            <a:r>
              <a:rPr lang="ru-RU" sz="2800" dirty="0" err="1">
                <a:latin typeface="Comic Sans MS" panose="030F0702030302020204" pitchFamily="66" charset="0"/>
              </a:rPr>
              <a:t>гиперфосфорилированного</a:t>
            </a:r>
            <a:r>
              <a:rPr lang="ru-RU" sz="2800" dirty="0">
                <a:latin typeface="Comic Sans MS" panose="030F0702030302020204" pitchFamily="66" charset="0"/>
              </a:rPr>
              <a:t> тау связаны с нестабильностью микротрубочек при болезни Альцгеймера.</a:t>
            </a:r>
          </a:p>
          <a:p>
            <a:pPr marL="0" indent="0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45EB9D-C993-4823-B9B9-CD77E3AF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6" y="1825625"/>
            <a:ext cx="6826620" cy="41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9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C3DDC-8834-4B0E-9429-A31325B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Белки, ассоциированные с микротрубочками.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9B1922C-2433-4012-844F-236C24B8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 Белки, ассоциированные с микротрубочками (</a:t>
            </a:r>
            <a:r>
              <a:rPr lang="ru-RU" sz="2800" dirty="0" err="1">
                <a:latin typeface="Comic Sans MS" panose="030F0702030302020204" pitchFamily="66" charset="0"/>
              </a:rPr>
              <a:t>MAPs</a:t>
            </a:r>
            <a:r>
              <a:rPr lang="ru-RU" sz="2800" dirty="0">
                <a:latin typeface="Comic Sans MS" panose="030F0702030302020204" pitchFamily="66" charset="0"/>
              </a:rPr>
              <a:t>), включая γ-</a:t>
            </a:r>
            <a:r>
              <a:rPr lang="ru-RU" sz="2800" dirty="0" err="1">
                <a:latin typeface="Comic Sans MS" panose="030F0702030302020204" pitchFamily="66" charset="0"/>
              </a:rPr>
              <a:t>TuRC</a:t>
            </a:r>
            <a:r>
              <a:rPr lang="ru-RU" sz="2800" dirty="0">
                <a:latin typeface="Comic Sans MS" panose="030F0702030302020204" pitchFamily="66" charset="0"/>
              </a:rPr>
              <a:t>, способствуют образованию зародышей, и несколько других </a:t>
            </a:r>
            <a:r>
              <a:rPr lang="ru-RU" sz="2800" dirty="0" err="1">
                <a:latin typeface="Comic Sans MS" panose="030F0702030302020204" pitchFamily="66" charset="0"/>
              </a:rPr>
              <a:t>MAPs</a:t>
            </a:r>
            <a:r>
              <a:rPr lang="ru-RU" sz="2800" dirty="0">
                <a:latin typeface="Comic Sans MS" panose="030F0702030302020204" pitchFamily="66" charset="0"/>
              </a:rPr>
              <a:t> могут действовать независимо от γ-</a:t>
            </a:r>
            <a:r>
              <a:rPr lang="ru-RU" sz="2800" dirty="0" err="1">
                <a:latin typeface="Comic Sans MS" panose="030F0702030302020204" pitchFamily="66" charset="0"/>
              </a:rPr>
              <a:t>TuRC</a:t>
            </a:r>
            <a:r>
              <a:rPr lang="ru-RU" sz="2800" dirty="0">
                <a:latin typeface="Comic Sans MS" panose="030F0702030302020204" pitchFamily="66" charset="0"/>
              </a:rPr>
              <a:t>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 Такие белки, как TPX2, XMAP215 и </a:t>
            </a:r>
            <a:r>
              <a:rPr lang="ru-RU" sz="2800" dirty="0" err="1">
                <a:latin typeface="Comic Sans MS" panose="030F0702030302020204" pitchFamily="66" charset="0"/>
              </a:rPr>
              <a:t>даблкортин</a:t>
            </a:r>
            <a:r>
              <a:rPr lang="ru-RU" sz="2800" dirty="0">
                <a:latin typeface="Comic Sans MS" panose="030F0702030302020204" pitchFamily="66" charset="0"/>
              </a:rPr>
              <a:t>, играют важную роль в зарождении, и стимулирование зарождения микротрубочек возможно даже в отсутствие γ-</a:t>
            </a:r>
            <a:r>
              <a:rPr lang="ru-RU" sz="2800" dirty="0" err="1">
                <a:latin typeface="Comic Sans MS" panose="030F0702030302020204" pitchFamily="66" charset="0"/>
              </a:rPr>
              <a:t>TuRC</a:t>
            </a:r>
            <a:r>
              <a:rPr lang="ru-RU" sz="2800" dirty="0">
                <a:latin typeface="Comic Sans MS" panose="030F0702030302020204" pitchFamily="66" charset="0"/>
              </a:rPr>
              <a:t> при определенных условиях.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87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C3DDC-8834-4B0E-9429-A31325B1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029" y="672419"/>
            <a:ext cx="3761670" cy="1880118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Табл. 1. Белки </a:t>
            </a:r>
            <a:r>
              <a:rPr lang="ru-RU" sz="2800" dirty="0" err="1">
                <a:latin typeface="Comic Sans MS" panose="030F0702030302020204" pitchFamily="66" charset="0"/>
              </a:rPr>
              <a:t>миктротрубочек</a:t>
            </a:r>
            <a:r>
              <a:rPr lang="ru-RU" sz="2800" dirty="0">
                <a:latin typeface="Comic Sans MS" panose="030F0702030302020204" pitchFamily="66" charset="0"/>
              </a:rPr>
              <a:t> и моторные белки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4B87D464-3803-4852-B276-2DDF0D7A3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12" y="672419"/>
            <a:ext cx="7755417" cy="5593629"/>
          </a:xfrm>
        </p:spPr>
      </p:pic>
    </p:spTree>
    <p:extLst>
      <p:ext uri="{BB962C8B-B14F-4D97-AF65-F5344CB8AC3E}">
        <p14:creationId xmlns:p14="http://schemas.microsoft.com/office/powerpoint/2010/main" val="126672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686A8-6EA7-4321-9FB2-3C741AE6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Микротрубочки. Строение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9614-50D9-4E7F-9619-875A49760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2" y="1825625"/>
            <a:ext cx="11797264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189A54-E06C-455B-8138-248836B5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188" y="0"/>
            <a:ext cx="12310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9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A8037-A112-43CF-9DBC-B23AC0A7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Нуклеация, элонгация, диссоциация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A35F9F-A151-41B1-A459-F935FBB1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1928261"/>
            <a:ext cx="4620208" cy="3912702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Зарождение микротрубочек - это инициация образования микротрубочек </a:t>
            </a:r>
            <a:r>
              <a:rPr lang="ru-RU" dirty="0" err="1">
                <a:latin typeface="Comic Sans MS" panose="030F0702030302020204" pitchFamily="66" charset="0"/>
              </a:rPr>
              <a:t>de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novo</a:t>
            </a:r>
            <a:r>
              <a:rPr lang="ru-RU" dirty="0">
                <a:latin typeface="Comic Sans MS" panose="030F0702030302020204" pitchFamily="66" charset="0"/>
              </a:rPr>
              <a:t> (</a:t>
            </a:r>
            <a:r>
              <a:rPr lang="ru-RU" dirty="0" err="1">
                <a:latin typeface="Comic Sans MS" panose="030F0702030302020204" pitchFamily="66" charset="0"/>
              </a:rPr>
              <a:t>MTs</a:t>
            </a:r>
            <a:r>
              <a:rPr lang="ru-RU" dirty="0">
                <a:latin typeface="Comic Sans MS" panose="030F0702030302020204" pitchFamily="66" charset="0"/>
              </a:rPr>
              <a:t>) путем полимеризации </a:t>
            </a:r>
            <a:r>
              <a:rPr lang="ru-RU" dirty="0" err="1">
                <a:latin typeface="Comic Sans MS" panose="030F0702030302020204" pitchFamily="66" charset="0"/>
              </a:rPr>
              <a:t>димеров</a:t>
            </a:r>
            <a:r>
              <a:rPr lang="ru-RU" dirty="0">
                <a:latin typeface="Comic Sans MS" panose="030F0702030302020204" pitchFamily="66" charset="0"/>
              </a:rPr>
              <a:t> α- и β-</a:t>
            </a:r>
            <a:r>
              <a:rPr lang="ru-RU" dirty="0" err="1">
                <a:latin typeface="Comic Sans MS" panose="030F0702030302020204" pitchFamily="66" charset="0"/>
              </a:rPr>
              <a:t>тубулина</a:t>
            </a:r>
            <a:r>
              <a:rPr lang="ru-RU" dirty="0">
                <a:latin typeface="Comic Sans MS" panose="030F0702030302020204" pitchFamily="66" charset="0"/>
              </a:rPr>
              <a:t>.</a:t>
            </a:r>
          </a:p>
          <a:p>
            <a:r>
              <a:rPr lang="ru-RU" dirty="0">
                <a:latin typeface="Comic Sans MS" panose="030F0702030302020204" pitchFamily="66" charset="0"/>
              </a:rPr>
              <a:t>Спонтанное зарождение микротрубочек происходит </a:t>
            </a:r>
            <a:r>
              <a:rPr lang="ru-RU" dirty="0" err="1">
                <a:latin typeface="Comic Sans MS" panose="030F0702030302020204" pitchFamily="66" charset="0"/>
              </a:rPr>
              <a:t>in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vitro</a:t>
            </a:r>
            <a:r>
              <a:rPr lang="ru-RU" dirty="0">
                <a:latin typeface="Comic Sans MS" panose="030F0702030302020204" pitchFamily="66" charset="0"/>
              </a:rPr>
              <a:t>, но скорость относительно низкая из-за кинетических барьеров. 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1F30B6-C627-44E4-8CAD-E933B4E68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64" y="1701248"/>
            <a:ext cx="6858389" cy="43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2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8CE2FD-6ED7-46C7-BB4C-AC0518B9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08" y="1273200"/>
            <a:ext cx="6352592" cy="269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A8037-A112-43CF-9DBC-B23AC0A7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Нуклеация, элонгация, диссоциация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A35F9F-A151-41B1-A459-F935FBB1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49" y="1511560"/>
            <a:ext cx="11028784" cy="498131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mic Sans MS" panose="030F0702030302020204" pitchFamily="66" charset="0"/>
              </a:rPr>
              <a:t> γ-</a:t>
            </a:r>
            <a:r>
              <a:rPr lang="ru-RU" sz="2400" dirty="0" err="1">
                <a:latin typeface="Comic Sans MS" panose="030F0702030302020204" pitchFamily="66" charset="0"/>
              </a:rPr>
              <a:t>тубулин</a:t>
            </a:r>
            <a:r>
              <a:rPr lang="ru-RU" sz="2400" dirty="0">
                <a:latin typeface="Comic Sans MS" panose="030F0702030302020204" pitchFamily="66" charset="0"/>
              </a:rPr>
              <a:t> и кольцевой</a:t>
            </a:r>
            <a:br>
              <a:rPr lang="ru-RU" sz="2400" dirty="0">
                <a:latin typeface="Comic Sans MS" panose="030F0702030302020204" pitchFamily="66" charset="0"/>
              </a:rPr>
            </a:br>
            <a:r>
              <a:rPr lang="ru-RU" sz="2400" dirty="0">
                <a:latin typeface="Comic Sans MS" panose="030F0702030302020204" pitchFamily="66" charset="0"/>
              </a:rPr>
              <a:t> комплекс γ-</a:t>
            </a:r>
            <a:r>
              <a:rPr lang="ru-RU" sz="2400" dirty="0" err="1">
                <a:latin typeface="Comic Sans MS" panose="030F0702030302020204" pitchFamily="66" charset="0"/>
              </a:rPr>
              <a:t>тубулина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br>
              <a:rPr lang="ru-RU" sz="2400" dirty="0">
                <a:latin typeface="Comic Sans MS" panose="030F0702030302020204" pitchFamily="66" charset="0"/>
              </a:rPr>
            </a:br>
            <a:r>
              <a:rPr lang="ru-RU" sz="2400" dirty="0">
                <a:latin typeface="Comic Sans MS" panose="030F0702030302020204" pitchFamily="66" charset="0"/>
              </a:rPr>
              <a:t>(γ-</a:t>
            </a:r>
            <a:r>
              <a:rPr lang="ru-RU" sz="2400" dirty="0" err="1">
                <a:latin typeface="Comic Sans MS" panose="030F0702030302020204" pitchFamily="66" charset="0"/>
              </a:rPr>
              <a:t>TuRC</a:t>
            </a:r>
            <a:r>
              <a:rPr lang="ru-RU" sz="2400" dirty="0">
                <a:latin typeface="Comic Sans MS" panose="030F0702030302020204" pitchFamily="66" charset="0"/>
              </a:rPr>
              <a:t>) способствуют </a:t>
            </a:r>
            <a:br>
              <a:rPr lang="ru-RU" sz="2400" dirty="0">
                <a:latin typeface="Comic Sans MS" panose="030F0702030302020204" pitchFamily="66" charset="0"/>
              </a:rPr>
            </a:br>
            <a:r>
              <a:rPr lang="ru-RU" sz="2400" dirty="0">
                <a:latin typeface="Comic Sans MS" panose="030F0702030302020204" pitchFamily="66" charset="0"/>
              </a:rPr>
              <a:t>зарождению микротрубочек </a:t>
            </a:r>
            <a:r>
              <a:rPr lang="ru-RU" sz="2400" dirty="0" err="1">
                <a:latin typeface="Comic Sans MS" panose="030F0702030302020204" pitchFamily="66" charset="0"/>
              </a:rPr>
              <a:t>in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vivo</a:t>
            </a:r>
            <a:r>
              <a:rPr lang="ru-RU" sz="2400" dirty="0">
                <a:latin typeface="Comic Sans MS" panose="030F0702030302020204" pitchFamily="66" charset="0"/>
              </a:rPr>
              <a:t>,</a:t>
            </a:r>
            <a:br>
              <a:rPr lang="ru-RU" sz="2400" dirty="0">
                <a:latin typeface="Comic Sans MS" panose="030F0702030302020204" pitchFamily="66" charset="0"/>
              </a:rPr>
            </a:br>
            <a:r>
              <a:rPr lang="ru-RU" sz="2400" dirty="0">
                <a:latin typeface="Comic Sans MS" panose="030F0702030302020204" pitchFamily="66" charset="0"/>
              </a:rPr>
              <a:t>выступая в качестве каркаса или </a:t>
            </a:r>
            <a:br>
              <a:rPr lang="ru-RU" sz="2400" dirty="0">
                <a:latin typeface="Comic Sans MS" panose="030F0702030302020204" pitchFamily="66" charset="0"/>
              </a:rPr>
            </a:br>
            <a:r>
              <a:rPr lang="ru-RU" sz="2400" dirty="0">
                <a:latin typeface="Comic Sans MS" panose="030F0702030302020204" pitchFamily="66" charset="0"/>
              </a:rPr>
              <a:t>матрицы для </a:t>
            </a:r>
            <a:r>
              <a:rPr lang="ru-RU" sz="2400" dirty="0" err="1">
                <a:latin typeface="Comic Sans MS" panose="030F0702030302020204" pitchFamily="66" charset="0"/>
              </a:rPr>
              <a:t>димеров</a:t>
            </a:r>
            <a:r>
              <a:rPr lang="ru-RU" sz="2400" dirty="0">
                <a:latin typeface="Comic Sans MS" panose="030F0702030302020204" pitchFamily="66" charset="0"/>
              </a:rPr>
              <a:t> α/β </a:t>
            </a:r>
            <a:r>
              <a:rPr lang="ru-RU" sz="2400" dirty="0" err="1">
                <a:latin typeface="Comic Sans MS" panose="030F0702030302020204" pitchFamily="66" charset="0"/>
              </a:rPr>
              <a:t>тубулина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endParaRPr lang="ru-RU" sz="2400" dirty="0">
              <a:latin typeface="Comic Sans MS" panose="030F0702030302020204" pitchFamily="66" charset="0"/>
            </a:endParaRPr>
          </a:p>
          <a:p>
            <a:r>
              <a:rPr lang="ru-RU" sz="2400" dirty="0">
                <a:latin typeface="Comic Sans MS" panose="030F0702030302020204" pitchFamily="66" charset="0"/>
              </a:rPr>
              <a:t>γ-</a:t>
            </a:r>
            <a:r>
              <a:rPr lang="ru-RU" sz="2400" dirty="0" err="1">
                <a:latin typeface="Comic Sans MS" panose="030F0702030302020204" pitchFamily="66" charset="0"/>
              </a:rPr>
              <a:t>TuRC</a:t>
            </a:r>
            <a:r>
              <a:rPr lang="ru-RU" sz="2400" dirty="0">
                <a:latin typeface="Comic Sans MS" panose="030F0702030302020204" pitchFamily="66" charset="0"/>
              </a:rPr>
              <a:t> действует как колпачок на (-) конце микротрубочки, обеспечивая стабильность и защиту, одновременно ингибируя рост (-) конца.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Зарождение микротрубочек может происходить из центров организации микротрубочек (</a:t>
            </a:r>
            <a:r>
              <a:rPr lang="ru-RU" sz="2400" dirty="0" err="1">
                <a:latin typeface="Comic Sans MS" panose="030F0702030302020204" pitchFamily="66" charset="0"/>
              </a:rPr>
              <a:t>MTOCs</a:t>
            </a:r>
            <a:r>
              <a:rPr lang="ru-RU" sz="2400" dirty="0">
                <a:latin typeface="Comic Sans MS" panose="030F0702030302020204" pitchFamily="66" charset="0"/>
              </a:rPr>
              <a:t>), таких как центросома, где γ-</a:t>
            </a:r>
            <a:r>
              <a:rPr lang="ru-RU" sz="2400" dirty="0" err="1">
                <a:latin typeface="Comic Sans MS" panose="030F0702030302020204" pitchFamily="66" charset="0"/>
              </a:rPr>
              <a:t>TuRC</a:t>
            </a:r>
            <a:r>
              <a:rPr lang="ru-RU" sz="2400" dirty="0">
                <a:latin typeface="Comic Sans MS" panose="030F0702030302020204" pitchFamily="66" charset="0"/>
              </a:rPr>
              <a:t> находится в качестве основной функциональной единицы</a:t>
            </a:r>
            <a:r>
              <a:rPr lang="ru-RU" dirty="0">
                <a:latin typeface="Comic Sans MS" panose="030F0702030302020204" pitchFamily="66" charset="0"/>
              </a:rPr>
              <a:t>.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8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A8037-A112-43CF-9DBC-B23AC0A7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Нуклеация, элонгация, диссоциация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A35F9F-A151-41B1-A459-F935FBB1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192826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После первоначального процесса зарождения к растущему полимеру добавляют мономеры </a:t>
            </a:r>
            <a:r>
              <a:rPr lang="ru-RU" dirty="0" err="1">
                <a:latin typeface="Comic Sans MS" panose="030F0702030302020204" pitchFamily="66" charset="0"/>
              </a:rPr>
              <a:t>тубулина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Процесс добавления или удаления мономеров зависит от концентрации </a:t>
            </a:r>
            <a:r>
              <a:rPr lang="ru-RU" dirty="0" err="1">
                <a:latin typeface="Comic Sans MS" panose="030F0702030302020204" pitchFamily="66" charset="0"/>
              </a:rPr>
              <a:t>димеров</a:t>
            </a:r>
            <a:r>
              <a:rPr lang="ru-RU" dirty="0">
                <a:latin typeface="Comic Sans MS" panose="030F0702030302020204" pitchFamily="66" charset="0"/>
              </a:rPr>
              <a:t> αβ-</a:t>
            </a:r>
            <a:r>
              <a:rPr lang="ru-RU" dirty="0" err="1">
                <a:latin typeface="Comic Sans MS" panose="030F0702030302020204" pitchFamily="66" charset="0"/>
              </a:rPr>
              <a:t>тубулина</a:t>
            </a:r>
            <a:r>
              <a:rPr lang="ru-RU" dirty="0">
                <a:latin typeface="Comic Sans MS" panose="030F0702030302020204" pitchFamily="66" charset="0"/>
              </a:rPr>
              <a:t> в растворе.</a:t>
            </a:r>
          </a:p>
          <a:p>
            <a:r>
              <a:rPr lang="ru-RU" dirty="0">
                <a:latin typeface="Comic Sans MS" panose="030F0702030302020204" pitchFamily="66" charset="0"/>
              </a:rPr>
              <a:t>Критическая концентрация - это установившаяся концентрация </a:t>
            </a:r>
            <a:r>
              <a:rPr lang="ru-RU" dirty="0" err="1">
                <a:latin typeface="Comic Sans MS" panose="030F0702030302020204" pitchFamily="66" charset="0"/>
              </a:rPr>
              <a:t>димеров</a:t>
            </a:r>
            <a:r>
              <a:rPr lang="ru-RU" dirty="0">
                <a:latin typeface="Comic Sans MS" panose="030F0702030302020204" pitchFamily="66" charset="0"/>
              </a:rPr>
              <a:t>, при которой на конце микротрубочки не происходит ни сборки, ни разборки сетки.</a:t>
            </a:r>
          </a:p>
          <a:p>
            <a:r>
              <a:rPr lang="ru-RU" dirty="0">
                <a:latin typeface="Comic Sans MS" panose="030F0702030302020204" pitchFamily="66" charset="0"/>
              </a:rPr>
              <a:t>Если концентрация </a:t>
            </a:r>
            <a:r>
              <a:rPr lang="ru-RU" dirty="0" err="1">
                <a:latin typeface="Comic Sans MS" panose="030F0702030302020204" pitchFamily="66" charset="0"/>
              </a:rPr>
              <a:t>димера</a:t>
            </a:r>
            <a:r>
              <a:rPr lang="ru-RU" dirty="0">
                <a:latin typeface="Comic Sans MS" panose="030F0702030302020204" pitchFamily="66" charset="0"/>
              </a:rPr>
              <a:t> превышает критическую концентрацию, микротрубочка </a:t>
            </a:r>
            <a:r>
              <a:rPr lang="ru-RU" dirty="0" err="1">
                <a:latin typeface="Comic Sans MS" panose="030F0702030302020204" pitchFamily="66" charset="0"/>
              </a:rPr>
              <a:t>полимеризуется</a:t>
            </a:r>
            <a:r>
              <a:rPr lang="ru-RU" dirty="0">
                <a:latin typeface="Comic Sans MS" panose="030F0702030302020204" pitchFamily="66" charset="0"/>
              </a:rPr>
              <a:t> и растет.</a:t>
            </a:r>
          </a:p>
          <a:p>
            <a:r>
              <a:rPr lang="ru-RU" dirty="0">
                <a:latin typeface="Comic Sans MS" panose="030F0702030302020204" pitchFamily="66" charset="0"/>
              </a:rPr>
              <a:t>Если концентрация будет меньше критической, длина микротрубочки уменьшится. 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6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A8037-A112-43CF-9DBC-B23AC0A7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Нуклеация, элонгация, диссоциация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B5BB7-CAE8-4789-A861-6B257738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6" y="1946280"/>
            <a:ext cx="5277044" cy="3079101"/>
          </a:xfrm>
          <a:prstGeom prst="rect">
            <a:avLst/>
          </a:prstGeom>
        </p:spPr>
      </p:pic>
      <p:pic>
        <p:nvPicPr>
          <p:cNvPr id="8194" name="Picture 2" descr="Functions of Katanin in cell division. Katanin localizes in centrosome... |  Download Scientific Diagram">
            <a:extLst>
              <a:ext uri="{FF2B5EF4-FFF2-40B4-BE49-F238E27FC236}">
                <a16:creationId xmlns:a16="http://schemas.microsoft.com/office/drawing/2014/main" id="{C6189712-D010-4828-BD2A-881CCC2B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75" y="1946280"/>
            <a:ext cx="5768068" cy="454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0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6813D19-179B-4BAB-903F-DC4F5EF2B4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47" y="-34990"/>
            <a:ext cx="9237306" cy="692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2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C3DDC-8834-4B0E-9429-A31325B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Белки, ассоциированные с микротрубочками.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9B1922C-2433-4012-844F-236C24B8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800" dirty="0">
                <a:latin typeface="Comic Sans MS" panose="030F0702030302020204" pitchFamily="66" charset="0"/>
              </a:rPr>
              <a:t>1. Функция: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 взаимодействуют с микротрубочками клеточного цитоскелета, способствуя стабильности клеток, внутренней структуре и внутриклеточному транспорту.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 связываются с </a:t>
            </a:r>
            <a:r>
              <a:rPr lang="ru-RU" sz="2800" dirty="0" err="1">
                <a:latin typeface="Comic Sans MS" panose="030F0702030302020204" pitchFamily="66" charset="0"/>
              </a:rPr>
              <a:t>тубулиновыми</a:t>
            </a:r>
            <a:r>
              <a:rPr lang="ru-RU" sz="2800" dirty="0">
                <a:latin typeface="Comic Sans MS" panose="030F0702030302020204" pitchFamily="66" charset="0"/>
              </a:rPr>
              <a:t> субъединицами микротрубочек, регулируя их стабильность.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Связывание MAP может происходить с полимеризованным или </a:t>
            </a:r>
            <a:r>
              <a:rPr lang="ru-RU" sz="2800" dirty="0" err="1">
                <a:latin typeface="Comic Sans MS" panose="030F0702030302020204" pitchFamily="66" charset="0"/>
              </a:rPr>
              <a:t>деполимеризованным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ru-RU" sz="2800" dirty="0" err="1">
                <a:latin typeface="Comic Sans MS" panose="030F0702030302020204" pitchFamily="66" charset="0"/>
              </a:rPr>
              <a:t>тубулином</a:t>
            </a:r>
            <a:r>
              <a:rPr lang="ru-RU" sz="2800" dirty="0">
                <a:latin typeface="Comic Sans MS" panose="030F0702030302020204" pitchFamily="66" charset="0"/>
              </a:rPr>
              <a:t>, стабилизируя структуру микротрубочек.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Связывание MAP с микротрубочками регулируется посредством фосфорилирования MAP, опосредованного </a:t>
            </a:r>
            <a:r>
              <a:rPr lang="ru-RU" sz="2800" dirty="0" err="1">
                <a:latin typeface="Comic Sans MS" panose="030F0702030302020204" pitchFamily="66" charset="0"/>
              </a:rPr>
              <a:t>киназой</a:t>
            </a:r>
            <a:r>
              <a:rPr lang="ru-RU" sz="2800" dirty="0">
                <a:latin typeface="Comic Sans MS" panose="030F0702030302020204" pitchFamily="66" charset="0"/>
              </a:rPr>
              <a:t>, регулирующей сродство к микротрубочкам (MARK), что приводит к отсоединению и дестабилизации.</a:t>
            </a:r>
          </a:p>
          <a:p>
            <a:pPr marL="0" indent="0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3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C3DDC-8834-4B0E-9429-A31325B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Белки, ассоциированные с микротрубочками.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9B1922C-2433-4012-844F-236C24B8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800" dirty="0">
                <a:latin typeface="Comic Sans MS" panose="030F0702030302020204" pitchFamily="66" charset="0"/>
              </a:rPr>
              <a:t>3. Виды MAP:</a:t>
            </a:r>
          </a:p>
          <a:p>
            <a:pPr marL="0" indent="0">
              <a:buNone/>
            </a:pPr>
            <a:endParaRPr lang="ru-RU" sz="2800" dirty="0">
              <a:latin typeface="Comic Sans MS" panose="030F0702030302020204" pitchFamily="66" charset="0"/>
            </a:endParaRPr>
          </a:p>
          <a:p>
            <a:r>
              <a:rPr lang="ru-RU" sz="2800" dirty="0">
                <a:latin typeface="Comic Sans MS" panose="030F0702030302020204" pitchFamily="66" charset="0"/>
              </a:rPr>
              <a:t>Примеры включают семейства MAP1, MAP2, MAP4 и </a:t>
            </a:r>
            <a:r>
              <a:rPr lang="ru-RU" sz="2800" dirty="0" err="1">
                <a:latin typeface="Comic Sans MS" panose="030F0702030302020204" pitchFamily="66" charset="0"/>
              </a:rPr>
              <a:t>Tau</a:t>
            </a:r>
            <a:r>
              <a:rPr lang="ru-RU" sz="2800" dirty="0">
                <a:latin typeface="Comic Sans MS" panose="030F0702030302020204" pitchFamily="66" charset="0"/>
              </a:rPr>
              <a:t>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MAP1a, MAP1b: высокомолекулярные MAP, обнаруженные в аксонах и дендритах нервных клеток.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MAP1S: низкомолекулярный MAP, участвующий в регуляции деления и гибели клеток.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MAP2: участвует в развитии нейронов, присутствует на ранних этапах формирования аксонов и зрелых дендритов.</a:t>
            </a:r>
          </a:p>
          <a:p>
            <a:r>
              <a:rPr lang="ru-RU" sz="2800" dirty="0">
                <a:latin typeface="Comic Sans MS" panose="030F0702030302020204" pitchFamily="66" charset="0"/>
              </a:rPr>
              <a:t>MAP4: встречается в различных типах клеток, не ограничиваясь нервными клетками, и отвечает за стабилизацию микротрубочек.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444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488</Words>
  <Application>Microsoft Office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Тема Office</vt:lpstr>
      <vt:lpstr>5. Цитоскелет нервной клетки: МТ</vt:lpstr>
      <vt:lpstr>Микротрубочки. Строение</vt:lpstr>
      <vt:lpstr>Нуклеация, элонгация, диссоциация</vt:lpstr>
      <vt:lpstr>Нуклеация, элонгация, диссоциация</vt:lpstr>
      <vt:lpstr>Нуклеация, элонгация, диссоциация</vt:lpstr>
      <vt:lpstr>Нуклеация, элонгация, диссоциация</vt:lpstr>
      <vt:lpstr>Презентация PowerPoint</vt:lpstr>
      <vt:lpstr>Белки, ассоциированные с микротрубочками.</vt:lpstr>
      <vt:lpstr>Белки, ассоциированные с микротрубочками.</vt:lpstr>
      <vt:lpstr>Белки, ассоциированные с микротрубочками.</vt:lpstr>
      <vt:lpstr>Белки, ассоциированные с микротрубочками.</vt:lpstr>
      <vt:lpstr>Табл. 1. Белки миктротрубочек и моторные белки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Цитоскелет нервной клетки</dc:title>
  <dc:creator>Thu Nguen</dc:creator>
  <cp:lastModifiedBy>Thu Nguen</cp:lastModifiedBy>
  <cp:revision>7</cp:revision>
  <dcterms:created xsi:type="dcterms:W3CDTF">2023-12-14T19:08:52Z</dcterms:created>
  <dcterms:modified xsi:type="dcterms:W3CDTF">2023-12-15T10:23:57Z</dcterms:modified>
</cp:coreProperties>
</file>